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5" r:id="rId3"/>
    <p:sldId id="264" r:id="rId5"/>
    <p:sldId id="265" r:id="rId6"/>
    <p:sldId id="266" r:id="rId7"/>
    <p:sldId id="267" r:id="rId8"/>
    <p:sldId id="268" r:id="rId9"/>
    <p:sldId id="269" r:id="rId10"/>
    <p:sldId id="270" r:id="rId11"/>
    <p:sldId id="304" r:id="rId12"/>
    <p:sldId id="272" r:id="rId13"/>
    <p:sldId id="273" r:id="rId14"/>
    <p:sldId id="275" r:id="rId15"/>
    <p:sldId id="276" r:id="rId16"/>
    <p:sldId id="305" r:id="rId17"/>
    <p:sldId id="278" r:id="rId18"/>
    <p:sldId id="279" r:id="rId19"/>
    <p:sldId id="280" r:id="rId20"/>
    <p:sldId id="281" r:id="rId21"/>
    <p:sldId id="282" r:id="rId22"/>
    <p:sldId id="306" r:id="rId23"/>
    <p:sldId id="261" r:id="rId24"/>
    <p:sldId id="262" r:id="rId25"/>
    <p:sldId id="263" r:id="rId26"/>
    <p:sldId id="307" r:id="rId27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0224"/>
    <a:srgbClr val="FD5151"/>
    <a:srgbClr val="CA0202"/>
    <a:srgbClr val="D9D9D9"/>
    <a:srgbClr val="C00000"/>
    <a:srgbClr val="AE2660"/>
    <a:srgbClr val="ECB89B"/>
    <a:srgbClr val="FFD20F"/>
    <a:srgbClr val="CA0000"/>
    <a:srgbClr val="DF5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89" y="4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BA808-C968-4CF2-A10A-1F172DFD31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C1167-B7A6-432C-9B33-9F24AD03DBD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C1167-B7A6-432C-9B33-9F24AD03DB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C1167-B7A6-432C-9B33-9F24AD03DB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C1167-B7A6-432C-9B33-9F24AD03DB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C1167-B7A6-432C-9B33-9F24AD03DB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C1167-B7A6-432C-9B33-9F24AD03DB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C1167-B7A6-432C-9B33-9F24AD03DB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C1167-B7A6-432C-9B33-9F24AD03DB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C1167-B7A6-432C-9B33-9F24AD03DB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C1167-B7A6-432C-9B33-9F24AD03DB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C1167-B7A6-432C-9B33-9F24AD03DB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C1167-B7A6-432C-9B33-9F24AD03DB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C1167-B7A6-432C-9B33-9F24AD03DB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C1167-B7A6-432C-9B33-9F24AD03DB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C1167-B7A6-432C-9B33-9F24AD03DB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C1167-B7A6-432C-9B33-9F24AD03DB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C1167-B7A6-432C-9B33-9F24AD03DB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C1167-B7A6-432C-9B33-9F24AD03DB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C1167-B7A6-432C-9B33-9F24AD03DB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C1167-B7A6-432C-9B33-9F24AD03DB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C1167-B7A6-432C-9B33-9F24AD03DB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C1167-B7A6-432C-9B33-9F24AD03DB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C1167-B7A6-432C-9B33-9F24AD03DB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C1167-B7A6-432C-9B33-9F24AD03DB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C1167-B7A6-432C-9B33-9F24AD03DB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push dir="u"/>
      </p:transition>
    </mc:Choice>
    <mc:Fallback>
      <p:transition spd="slow" advClick="0" advTm="300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push dir="u"/>
      </p:transition>
    </mc:Choice>
    <mc:Fallback>
      <p:transition spd="slow" advClick="0" advTm="300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push dir="u"/>
      </p:transition>
    </mc:Choice>
    <mc:Fallback>
      <p:transition spd="slow" advClick="0" advTm="300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push dir="u"/>
      </p:transition>
    </mc:Choice>
    <mc:Fallback>
      <p:transition spd="slow" advClick="0" advTm="300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46031" y="2354908"/>
            <a:ext cx="430887" cy="2657138"/>
          </a:xfrm>
          <a:prstGeom prst="rect">
            <a:avLst/>
          </a:prstGeom>
          <a:noFill/>
          <a:ln>
            <a:noFill/>
          </a:ln>
        </p:spPr>
        <p:txBody>
          <a:bodyPr vert="eaVert"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守岁  发压岁钱  吃饺子  团聚</a:t>
            </a:r>
            <a:endParaRPr lang="zh-CN" altLang="en-US" sz="1600" dirty="0">
              <a:solidFill>
                <a:schemeClr val="bg1"/>
              </a:solidFill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56563" y="977775"/>
            <a:ext cx="923330" cy="3170099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4800" dirty="0" smtClean="0">
                <a:solidFill>
                  <a:schemeClr val="bg1">
                    <a:lumMod val="95000"/>
                  </a:schemeClr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  <a:cs typeface="Arial" panose="020B0604020202020204" pitchFamily="34" charset="0"/>
              </a:rPr>
              <a:t>中国年习俗</a:t>
            </a:r>
            <a:endParaRPr lang="zh-CN" altLang="en-US" sz="4800" dirty="0">
              <a:solidFill>
                <a:schemeClr val="bg1">
                  <a:lumMod val="95000"/>
                </a:schemeClr>
              </a:solidFill>
              <a:latin typeface="汉仪全唐诗简" panose="00020600040101010101" pitchFamily="18" charset="-122"/>
              <a:ea typeface="汉仪全唐诗简" panose="00020600040101010101" pitchFamily="18" charset="-122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656106" y="1650936"/>
            <a:ext cx="3193421" cy="3197465"/>
            <a:chOff x="179460" y="1076835"/>
            <a:chExt cx="4401057" cy="440663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460" y="1076835"/>
              <a:ext cx="4401057" cy="440663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887992" y="1395019"/>
              <a:ext cx="3033341" cy="364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600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全唐诗简" panose="00020600040101010101" pitchFamily="18" charset="-122"/>
                  <a:ea typeface="汉仪全唐诗简" panose="00020600040101010101" pitchFamily="18" charset="-122"/>
                </a:rPr>
                <a:t>春</a:t>
              </a:r>
              <a:endParaRPr lang="zh-CN" altLang="en-US" sz="16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全唐诗简" panose="00020600040101010101" pitchFamily="18" charset="-122"/>
                <a:ea typeface="汉仪全唐诗简" panose="00020600040101010101" pitchFamily="18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925897" y="1650936"/>
            <a:ext cx="3193421" cy="3197465"/>
            <a:chOff x="179460" y="1076835"/>
            <a:chExt cx="4401057" cy="4406630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460" y="1076835"/>
              <a:ext cx="4401057" cy="4406630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919497" y="1479031"/>
              <a:ext cx="3033341" cy="364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60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全唐诗简" panose="00020600040101010101" pitchFamily="18" charset="-122"/>
                  <a:ea typeface="汉仪全唐诗简" panose="00020600040101010101" pitchFamily="18" charset="-122"/>
                </a:rPr>
                <a:t>节</a:t>
              </a:r>
              <a:endParaRPr lang="zh-CN" altLang="en-US" sz="16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全唐诗简" panose="00020600040101010101" pitchFamily="18" charset="-122"/>
                <a:ea typeface="汉仪全唐诗简" panose="00020600040101010101" pitchFamily="18" charset="-122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25943" y="2613659"/>
            <a:ext cx="4622629" cy="83675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703490" y="2613660"/>
            <a:ext cx="4622629" cy="836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50317" y="2019300"/>
            <a:ext cx="418118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春节是除旧布新的日子，春节虽定在农历正月初一，但春节的活动却并不止于正月初一这一天。从腊月二十三（或二十四日）小年节起，人们便开始“忙年”：扫房屋、洗头沐浴、准备年节器具等等，所有这些活动，有一个共同的主题，即“辞旧迎新”。</a:t>
            </a:r>
            <a:endParaRPr lang="zh-CN" altLang="en-US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50317" y="1523036"/>
            <a:ext cx="1626565" cy="520848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传统民俗</a:t>
            </a:r>
            <a:endParaRPr lang="zh-CN" altLang="en-US" sz="2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975" y="1022012"/>
            <a:ext cx="5355383" cy="402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94752" y="3080049"/>
            <a:ext cx="3821446" cy="1670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春节还是合家团圆、敦亲祀祖的日子。除夕，全家欢聚一堂，吃罢“团年饭”，长辈给孩子们分发“压岁钱”，一家人团坐“守岁”。元日子时交年时刻，鞭炮齐响，辞旧岁、</a:t>
            </a:r>
            <a:endParaRPr lang="zh-CN" altLang="en-US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35935" y="1343163"/>
            <a:ext cx="3607338" cy="1670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春节更是民众娱乐狂欢的节日。元日以后，各种丰富多彩的娱乐活动竞相开展：耍狮子、舞龙灯、扭秧歌、踩高跷、杂耍诸戏等，为新春佳节增添了浓郁的喜庆气氛。</a:t>
            </a:r>
            <a:endParaRPr lang="zh-CN" altLang="en-US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63601" y="920899"/>
            <a:ext cx="664797" cy="1304203"/>
          </a:xfrm>
          <a:prstGeom prst="rect">
            <a:avLst/>
          </a:prstGeom>
          <a:noFill/>
          <a:ln w="19050">
            <a:noFill/>
          </a:ln>
        </p:spPr>
        <p:txBody>
          <a:bodyPr vert="eaVert"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传统民俗</a:t>
            </a:r>
            <a:endParaRPr lang="zh-CN" altLang="en-US" sz="2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6826" y="1343163"/>
            <a:ext cx="2861173" cy="38230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04836" y="3745430"/>
            <a:ext cx="78729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除夕守岁是最重要的年俗活动之一，守岁之俗由来已久。最早记载见于西晋周处的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《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风土志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》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：除夕之夜，各相与赠送，称为“馈岁”；酒食相邀，称为“别岁”；长幼聚饮，祝颂完备，称为“分岁”；大家终夜不眠，以待天明，称曰“守岁”。自汉代以来，新旧年交替的时刻一般为夜半时分</a:t>
            </a:r>
            <a:endParaRPr lang="zh-CN" altLang="en-US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85786" y="1206490"/>
            <a:ext cx="787296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“腊月二十四，掸尘扫房子” ，据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《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吕氏春秋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》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记载，中国在尧舜时代就有春节扫尘的风俗。按民间的说法：因“尘”与“陈”谐音，新春扫尘有“除陈布新”的涵义，其用意是要把一切穷运、晦气统统扫出门。每逢春节来临，家家户户都要打扫环境，清洗各种器具，拆洗被褥窗帘，洒扫六闾庭院，掸拂尘垢蛛网，疏浚明渠暗沟。到处洋溢着欢欢喜喜搞卫生、干干净净迎新春的欢乐气氛。</a:t>
            </a:r>
            <a:endParaRPr lang="zh-CN" altLang="en-US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05002" y="714047"/>
            <a:ext cx="800219" cy="522131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扫尘</a:t>
            </a:r>
            <a:endParaRPr lang="zh-CN" altLang="en-US" sz="2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6902" y="3310137"/>
            <a:ext cx="803425" cy="520848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守岁</a:t>
            </a:r>
            <a:endParaRPr lang="zh-CN" altLang="en-US" sz="2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243102" y="3129373"/>
            <a:ext cx="7564348" cy="0"/>
          </a:xfrm>
          <a:prstGeom prst="line">
            <a:avLst/>
          </a:prstGeom>
          <a:ln>
            <a:solidFill>
              <a:srgbClr val="C00000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737" y="0"/>
            <a:ext cx="1215380" cy="5130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94994" y="1371716"/>
            <a:ext cx="860201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放爆竹可以创造出喜庆热闹的气氛，是节日的一种娱乐活动，可以给人们带来欢愉和吉利。随着时间的推移，爆竹的应用越来越广泛，品种花色也日见繁多，每逢重大节日及喜事庆典，及婚嫁、建房、开业等，都要燃放爆竹以示庆贺，图个吉利。湖南浏阳，广东佛山和东尧，江西的宜春和萍乡、浙江温州等地区是中国的花炮之乡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,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生产的爆竹花色多，品质高，不仅畅销全国，而且还远销世界。</a:t>
            </a:r>
            <a:endParaRPr lang="zh-CN" altLang="en-US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12374" y="898282"/>
            <a:ext cx="1107996" cy="522131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燃爆竹</a:t>
            </a:r>
            <a:endParaRPr lang="zh-CN" altLang="en-US" sz="2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3056050" y="2567747"/>
            <a:ext cx="2035888" cy="28779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208" y="2753235"/>
            <a:ext cx="3580528" cy="2506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060" y="0"/>
            <a:ext cx="4893879" cy="6858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718252" y="2021979"/>
            <a:ext cx="113308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FFD20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03</a:t>
            </a:r>
            <a:endParaRPr lang="zh-CN" altLang="en-US" sz="4400" b="1" dirty="0">
              <a:solidFill>
                <a:srgbClr val="FFD20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62249" y="2887960"/>
            <a:ext cx="6667500" cy="1082080"/>
          </a:xfrm>
          <a:prstGeom prst="rect">
            <a:avLst/>
          </a:prstGeom>
          <a:solidFill>
            <a:srgbClr val="E3022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spc="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全唐诗简" panose="00020600040101010101" pitchFamily="18" charset="-122"/>
                <a:ea typeface="汉仪全唐诗简" panose="00020600040101010101" pitchFamily="18" charset="-122"/>
              </a:rPr>
              <a:t>节日活动</a:t>
            </a:r>
            <a:endParaRPr lang="zh-CN" altLang="en-US" sz="5400" b="1" spc="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72545" y="1980852"/>
            <a:ext cx="5268688" cy="231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腊月二十三或二十四又称“小年”，是民间祭灶的日子。民谣中“二十三，糖瓜粘”指的即是每年腊月二十三或二十四日的祭灶。有所谓“官三民四船家五”的说法，也就是官府在腊月二十三日，一般民家在二十四日，水上人家则为二十五日举行祭灶。小年是整个春节庆祝活动的开始和伏笔，其主要活动有两项：扫年和祭灶。除此之外，还有吃灶糖的习俗，有的地方还要吃火烧、吃糖糕、油饼，喝豆腐汤。</a:t>
            </a:r>
            <a:endParaRPr lang="zh-CN" altLang="en-US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53495" y="1507459"/>
            <a:ext cx="800219" cy="522131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小年</a:t>
            </a:r>
            <a:endParaRPr lang="zh-CN" altLang="en-US" sz="2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283" y="1399362"/>
            <a:ext cx="4019550" cy="3476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49853" y="1552134"/>
            <a:ext cx="563194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每年农历腊月的最后一天的晚上，农历年的最后一天（月大为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30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日，月小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29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日），称   之为“除夕”。它与春节（正月初一）首尾相连，是人们辞旧迎新的日子。由于农历大月有三十天、小月只有二十九天，所以除夕的日期也就有廿九、三十的不同了。但是这一天常常不论是二十九还是三十，习惯上都被称为“大年三十”。除夕晚上全家人团圆吃年夜饭，年夜饭以后有发压岁钱和熬年夜的习俗、周、秦时期每年将尽的时候，皇宫里要举行“大傩”的仪式，击鼓驱逐疫疠之鬼，称为“逐除”，后又称除夕的前一天为小除，即小年夜；除夕为大除，即大年夜。</a:t>
            </a:r>
            <a:endParaRPr lang="zh-CN" altLang="en-US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14126" y="1117153"/>
            <a:ext cx="800219" cy="522131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除夕</a:t>
            </a:r>
            <a:endParaRPr lang="zh-CN" altLang="en-US" sz="2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1916" y="1658334"/>
            <a:ext cx="3896621" cy="29246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43136" y="1932835"/>
            <a:ext cx="5578397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压岁钱</a:t>
            </a:r>
            <a:endParaRPr lang="zh-CN" altLang="en-US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正月初一是“鸡日”，原名“元旦”，“元”的本意为“头”，后引申为“开始”。这一天是一年的头一天，春季的头一天，正月的头一天，所以称为“三元”；因为这一天还是岁之朝，月之朝，日之朝，所以又称“三朝”；又因为它是第一个朔日，所以又称“元朔”，正月初一还有上日、正朝、三朔、三始等别称，意即年、月、日三者的开始。</a:t>
            </a:r>
            <a:endParaRPr lang="zh-CN" altLang="en-US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15920" y="1496518"/>
            <a:ext cx="1415772" cy="522131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正月初一</a:t>
            </a:r>
            <a:endParaRPr lang="zh-CN" altLang="en-US" sz="2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54271" y="1390649"/>
            <a:ext cx="5826583" cy="30444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5637" y="1293057"/>
            <a:ext cx="3786532" cy="3253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05939" y="1741427"/>
            <a:ext cx="495316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回娘家</a:t>
            </a:r>
            <a:endParaRPr lang="zh-CN" altLang="en-US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正月初二是“狗日”，这一天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(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北方地区为正月初三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)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，嫁出去的女儿们便纷纷带着丈夫、儿女回娘家拜年。女儿回娘家，必备办一大袋的饼干、糖果，由母亲分送邻里乡亲，一如过年的情景。如果家中有多个女儿的，而这些女儿又不在同一天归来，那么，就要来一个分一次，礼物颇薄，四块饼干而已。然而，它反映的情意却甚浓，真正的是“礼轻情意重”，它表达了姑娘对乡亲的切切思念。</a:t>
            </a:r>
            <a:endParaRPr lang="zh-CN" altLang="en-US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46318" y="1297247"/>
            <a:ext cx="1422184" cy="520848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正月初二</a:t>
            </a:r>
            <a:endParaRPr lang="zh-CN" altLang="en-US" sz="2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32" y="915418"/>
            <a:ext cx="4732668" cy="39359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58035" y="2548038"/>
            <a:ext cx="2804010" cy="1993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正月初四是女娲造羊的日子，故称“羊日”。在这一天里，人们不能杀羊，如果天气好，则意味着这一年里，羊会养得很好，养羊的人家会有个好收成。</a:t>
            </a:r>
            <a:endParaRPr lang="zh-CN" altLang="en-US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12679" y="2129179"/>
            <a:ext cx="1415772" cy="522131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正月初三</a:t>
            </a:r>
            <a:endParaRPr lang="zh-CN" altLang="en-US" sz="2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194655" y="2105210"/>
            <a:ext cx="1415772" cy="522131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正月初四</a:t>
            </a:r>
            <a:endParaRPr lang="zh-CN" altLang="en-US" sz="2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69829" y="2570191"/>
            <a:ext cx="2804010" cy="1993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正月初三是女娲造猪的日子，故称“猪日”，在这一天里，人们习惯不杀猪，如果当日天气好，则当年的猪会长得膘肥体壮，主人家自然喜上眉梢。</a:t>
            </a:r>
            <a:endParaRPr lang="zh-CN" altLang="en-US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30" y="1590675"/>
            <a:ext cx="4086225" cy="2533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979301" y="1534042"/>
            <a:ext cx="67285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C000"/>
                </a:solidFill>
                <a:latin typeface="+mn-ea"/>
              </a:rPr>
              <a:t>01</a:t>
            </a:r>
            <a:endParaRPr lang="zh-CN" altLang="en-US" sz="3200" b="1" dirty="0">
              <a:solidFill>
                <a:srgbClr val="FFC000"/>
              </a:solidFill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75042" y="2386777"/>
            <a:ext cx="677108" cy="21192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eaVert"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FFC000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历史发展</a:t>
            </a:r>
            <a:endParaRPr lang="zh-CN" altLang="en-US" sz="3200" dirty="0">
              <a:solidFill>
                <a:srgbClr val="FFC000"/>
              </a:solidFill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926716" y="1534042"/>
            <a:ext cx="67285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C000"/>
                </a:solidFill>
                <a:latin typeface="+mn-ea"/>
              </a:rPr>
              <a:t>02</a:t>
            </a:r>
            <a:endParaRPr lang="zh-CN" altLang="en-US" sz="3200" b="1" dirty="0">
              <a:solidFill>
                <a:srgbClr val="FFC000"/>
              </a:solidFill>
              <a:latin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935712" y="2386777"/>
            <a:ext cx="687826" cy="2139552"/>
            <a:chOff x="2502918" y="3202753"/>
            <a:chExt cx="687826" cy="2139552"/>
          </a:xfrm>
        </p:grpSpPr>
        <p:sp>
          <p:nvSpPr>
            <p:cNvPr id="14" name="矩形 13"/>
            <p:cNvSpPr/>
            <p:nvPr/>
          </p:nvSpPr>
          <p:spPr>
            <a:xfrm>
              <a:off x="2513636" y="3415758"/>
              <a:ext cx="677108" cy="1733808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>
              <a:spAutoFit/>
            </a:bodyPr>
            <a:lstStyle/>
            <a:p>
              <a:r>
                <a:rPr lang="zh-CN" altLang="en-US" sz="3200" dirty="0">
                  <a:solidFill>
                    <a:srgbClr val="FFC000"/>
                  </a:solidFill>
                  <a:latin typeface="汉仪全唐诗简" panose="00020600040101010101" pitchFamily="18" charset="-122"/>
                  <a:ea typeface="汉仪全唐诗简" panose="00020600040101010101" pitchFamily="18" charset="-122"/>
                </a:rPr>
                <a:t>风俗习惯</a:t>
              </a:r>
              <a:endParaRPr lang="zh-CN" altLang="en-US" sz="3200" dirty="0">
                <a:solidFill>
                  <a:srgbClr val="FFC000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502918" y="3202753"/>
              <a:ext cx="672849" cy="213955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C000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6873989" y="1512853"/>
            <a:ext cx="67313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C000"/>
                </a:solidFill>
                <a:latin typeface="+mn-ea"/>
              </a:rPr>
              <a:t>03</a:t>
            </a:r>
            <a:endParaRPr lang="zh-CN" altLang="en-US" sz="3200" b="1" dirty="0">
              <a:solidFill>
                <a:srgbClr val="FFC000"/>
              </a:solidFill>
              <a:latin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849084" y="2371011"/>
            <a:ext cx="688615" cy="2155318"/>
            <a:chOff x="3400524" y="3212915"/>
            <a:chExt cx="688615" cy="2155318"/>
          </a:xfrm>
        </p:grpSpPr>
        <p:sp>
          <p:nvSpPr>
            <p:cNvPr id="15" name="矩形 14"/>
            <p:cNvSpPr/>
            <p:nvPr/>
          </p:nvSpPr>
          <p:spPr>
            <a:xfrm>
              <a:off x="3400524" y="3431553"/>
              <a:ext cx="677108" cy="1733808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>
              <a:spAutoFit/>
            </a:bodyPr>
            <a:lstStyle/>
            <a:p>
              <a:r>
                <a:rPr lang="zh-CN" altLang="en-US" sz="3200" dirty="0">
                  <a:solidFill>
                    <a:srgbClr val="FFC000"/>
                  </a:solidFill>
                  <a:latin typeface="汉仪全唐诗简" panose="00020600040101010101" pitchFamily="18" charset="-122"/>
                  <a:ea typeface="汉仪全唐诗简" panose="00020600040101010101" pitchFamily="18" charset="-122"/>
                </a:rPr>
                <a:t>节日活动</a:t>
              </a:r>
              <a:endParaRPr lang="zh-CN" altLang="en-US" sz="3200" dirty="0">
                <a:solidFill>
                  <a:srgbClr val="FFC000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416290" y="3212915"/>
              <a:ext cx="672849" cy="215531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7821545" y="1506592"/>
            <a:ext cx="67285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C000"/>
                </a:solidFill>
                <a:latin typeface="+mn-ea"/>
              </a:rPr>
              <a:t>04</a:t>
            </a:r>
            <a:endParaRPr lang="zh-CN" altLang="en-US" sz="3200" b="1" dirty="0">
              <a:solidFill>
                <a:srgbClr val="FFC000"/>
              </a:solidFill>
              <a:latin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809754" y="2386777"/>
            <a:ext cx="693112" cy="2139552"/>
            <a:chOff x="4329662" y="3223077"/>
            <a:chExt cx="693112" cy="2139552"/>
          </a:xfrm>
        </p:grpSpPr>
        <p:sp>
          <p:nvSpPr>
            <p:cNvPr id="16" name="矩形 15"/>
            <p:cNvSpPr/>
            <p:nvPr/>
          </p:nvSpPr>
          <p:spPr>
            <a:xfrm>
              <a:off x="4345666" y="3425949"/>
              <a:ext cx="677108" cy="1733808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>
              <a:spAutoFit/>
            </a:bodyPr>
            <a:lstStyle/>
            <a:p>
              <a:r>
                <a:rPr lang="zh-CN" altLang="en-US" sz="3200" dirty="0">
                  <a:solidFill>
                    <a:srgbClr val="FFC000"/>
                  </a:solidFill>
                  <a:latin typeface="汉仪全唐诗简" panose="00020600040101010101" pitchFamily="18" charset="-122"/>
                  <a:ea typeface="汉仪全唐诗简" panose="00020600040101010101" pitchFamily="18" charset="-122"/>
                </a:rPr>
                <a:t>节令食品</a:t>
              </a:r>
              <a:endParaRPr lang="zh-CN" altLang="en-US" sz="3200" dirty="0">
                <a:solidFill>
                  <a:srgbClr val="FFC000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329662" y="3223077"/>
              <a:ext cx="672849" cy="213955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  <a:latin typeface="汉仪全唐诗简" panose="00020600040101010101" pitchFamily="18" charset="-122"/>
                <a:ea typeface="汉仪全唐诗简" panose="00020600040101010101" pitchFamily="18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492" y="3420069"/>
            <a:ext cx="2257066" cy="284124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38806" y="1050371"/>
            <a:ext cx="800219" cy="1272143"/>
          </a:xfrm>
          <a:prstGeom prst="rect">
            <a:avLst/>
          </a:prstGeom>
          <a:ln w="19050">
            <a:noFill/>
          </a:ln>
        </p:spPr>
        <p:txBody>
          <a:bodyPr vert="eaVert" wrap="none">
            <a:spAutoFit/>
          </a:bodyPr>
          <a:lstStyle>
            <a:defPPr>
              <a:defRPr lang="en-US"/>
            </a:defPPr>
            <a:lvl1pPr>
              <a:defRPr sz="8800" b="1" spc="600">
                <a:solidFill>
                  <a:srgbClr val="B92E32"/>
                </a:solidFill>
                <a:latin typeface="站酷酷黑" panose="02010600030101010101" pitchFamily="2" charset="-122"/>
                <a:ea typeface="站酷酷黑" panose="02010600030101010101" pitchFamily="2" charset="-122"/>
              </a:defRPr>
            </a:lvl1pPr>
          </a:lstStyle>
          <a:p>
            <a:r>
              <a:rPr lang="zh-CN" altLang="en-US" sz="4000" b="0" dirty="0"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目录</a:t>
            </a:r>
            <a:endParaRPr lang="zh-CN" altLang="en-US" sz="4000" b="0" dirty="0">
              <a:solidFill>
                <a:srgbClr val="C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" t="6618" r="10622" b="9821"/>
          <a:stretch>
            <a:fillRect/>
          </a:stretch>
        </p:blipFill>
        <p:spPr>
          <a:xfrm>
            <a:off x="8884920" y="-92829"/>
            <a:ext cx="3307080" cy="3253741"/>
          </a:xfrm>
          <a:prstGeom prst="rect">
            <a:avLst/>
          </a:prstGeom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64" y="1179469"/>
            <a:ext cx="4086225" cy="4533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060" y="0"/>
            <a:ext cx="4893879" cy="6858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718252" y="2021979"/>
            <a:ext cx="113308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FFD20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04</a:t>
            </a:r>
            <a:endParaRPr lang="zh-CN" altLang="en-US" sz="4400" b="1" dirty="0">
              <a:solidFill>
                <a:srgbClr val="FFD20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62249" y="2887960"/>
            <a:ext cx="6667500" cy="1082080"/>
          </a:xfrm>
          <a:prstGeom prst="rect">
            <a:avLst/>
          </a:prstGeom>
          <a:solidFill>
            <a:srgbClr val="E3022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spc="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全唐诗简" panose="00020600040101010101" pitchFamily="18" charset="-122"/>
                <a:ea typeface="汉仪全唐诗简" panose="00020600040101010101" pitchFamily="18" charset="-122"/>
              </a:rPr>
              <a:t>节日食品</a:t>
            </a:r>
            <a:endParaRPr lang="zh-CN" altLang="en-US" sz="5400" b="1" spc="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722" y="1449436"/>
            <a:ext cx="512714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“腊八节”这一天在中国民间有吃腊八粥的习俗。喝腊八粥在中国已有千年历史，腊八粥又称“大家饭”，是纪念民族英雄岳飞的一种节日食俗。腊，在远古时代本是一种祭礼的名称，夏朝称“清祀”，殷商称“嘉平”，周朝时改称“腊”。“腊”是从“猎”字演变而来，故“腊”“猎”相通。因为一岁之终，农作物已收晒完毕，农闲了，人们便到野外猎取禽兽，用来祭祖先、敬百神，以祈福求寿、避灾迎祥，称之为“腊祭”。先秦的腊日在冬至后的第三个戌日。中国喝腊八粥的历史，已有一千多年，目前见到的最早文字记载是宋代孟元老的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《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东京梦华录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》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。</a:t>
            </a:r>
            <a:endParaRPr lang="en-US" altLang="zh-CN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22808" y="986716"/>
            <a:ext cx="1107996" cy="522131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腊八粥</a:t>
            </a:r>
            <a:endParaRPr lang="zh-CN" altLang="en-US" sz="2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1049" y="1430386"/>
            <a:ext cx="4467225" cy="3237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84671" y="1800307"/>
            <a:ext cx="513101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春节吃年糕，“义取年胜年，籍以祈岁稔。”寓意万事如意年年高。年糕的种类有：北方有白糕饦、黄米糕；江南有水磨年糕；西南有糯粑粑；台湾有红龟糕。汉代杨雄的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《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方言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》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一书中就已有“糕”的称谓，魏晋南北朝时已流行。贾思勰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《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齐民要术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》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记载了制做方法。</a:t>
            </a:r>
            <a:endParaRPr lang="en-US" altLang="zh-CN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明、清时，是糕已发展成市面上一种常年供应的小食，并有南北风味之别。北方年糕有蒸、炸二种，南方年糕除蒸、炸外，尚有片炒、汤煮诸法。</a:t>
            </a:r>
            <a:endParaRPr lang="zh-CN" altLang="en-US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36319" y="1295440"/>
            <a:ext cx="803425" cy="520848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年糕</a:t>
            </a:r>
            <a:endParaRPr lang="zh-CN" altLang="en-US" sz="2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2015" y="1895558"/>
            <a:ext cx="3707235" cy="24714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46559" y="1504208"/>
            <a:ext cx="4385941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北方年夜饭有吃饺子的传统，但各地吃饺子的习俗亦不相同，有的地方除夕之夜吃饺子，有的地方初一吃饺子，北方一些山区还有初一到初五每天早上吃饺子的习俗。</a:t>
            </a:r>
            <a:endParaRPr lang="en-US" altLang="zh-CN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吃饺子是表达人们辞旧迎新之际祈福求吉愿望的特有方式。按照中国古代记时法，晚上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11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时到第二天凌晨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1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时为子时。“交子”即新年与旧年相交的时刻。饺子就意味着更岁交子，过春节吃饺子被认为是大吉大利。另外饺子形状像元宝，包饺子意味着包住福运，吃饺子象征生活富裕。</a:t>
            </a:r>
            <a:endParaRPr lang="zh-CN" altLang="en-US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46559" y="1058277"/>
            <a:ext cx="800219" cy="522131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饺子</a:t>
            </a:r>
            <a:endParaRPr lang="zh-CN" altLang="en-US" sz="2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4137" y="1866900"/>
            <a:ext cx="3362325" cy="2241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9143" y="3718559"/>
            <a:ext cx="4622629" cy="83675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657" y="2320965"/>
            <a:ext cx="5435600" cy="15768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799143" y="1245089"/>
            <a:ext cx="4622629" cy="836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060" y="0"/>
            <a:ext cx="4893879" cy="6858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718252" y="2021979"/>
            <a:ext cx="113308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FFD20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01</a:t>
            </a:r>
            <a:endParaRPr lang="zh-CN" altLang="en-US" sz="4400" b="1" dirty="0">
              <a:solidFill>
                <a:srgbClr val="FFD20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62249" y="2887960"/>
            <a:ext cx="6667500" cy="1082080"/>
          </a:xfrm>
          <a:prstGeom prst="rect">
            <a:avLst/>
          </a:prstGeom>
          <a:solidFill>
            <a:srgbClr val="E3022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spc="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历史发</a:t>
            </a:r>
            <a:r>
              <a:rPr lang="zh-CN" altLang="en-US" sz="5400" b="1" spc="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全唐诗简" panose="00020600040101010101" pitchFamily="18" charset="-122"/>
                <a:ea typeface="汉仪全唐诗简" panose="00020600040101010101" pitchFamily="18" charset="-122"/>
              </a:rPr>
              <a:t>展</a:t>
            </a:r>
            <a:endParaRPr lang="zh-CN" altLang="en-US" sz="5400" b="1" spc="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695951" y="2279836"/>
            <a:ext cx="454623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关于春节的起源有说法诸多，其中有几种较具代表性的说法，春节源于腊祭、源于巫术仪式说、源于鬼节说等，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  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其中最被普遍接受的说法是春节由虞舜时期兴起。</a:t>
            </a:r>
            <a:endParaRPr lang="en-US" altLang="zh-CN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endParaRPr lang="zh-CN" altLang="en-US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95951" y="3683197"/>
            <a:ext cx="4619620" cy="102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公元前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2000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多年的一天，舜继天子位，带领着部下人员，祭拜天地。从此，人们就把这一天当作岁首。据说这就是农历新年的由来，后来叫春节。</a:t>
            </a:r>
            <a:endParaRPr lang="zh-CN" altLang="en-US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37894" y="1743283"/>
            <a:ext cx="1415772" cy="522131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节日起源</a:t>
            </a:r>
            <a:endParaRPr lang="zh-CN" altLang="en-US" sz="2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4188" y="1746327"/>
            <a:ext cx="3056676" cy="3050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59688" y="2260937"/>
            <a:ext cx="46649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春节以前也称元旦，是在正月的第一天。而中国历代的正月的设定日期却并不一致：</a:t>
            </a:r>
            <a:endParaRPr lang="zh-CN" altLang="en-US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夏朝用孟春（即正月）为正月。</a:t>
            </a:r>
            <a:endParaRPr lang="zh-CN" altLang="en-US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商朝用腊月（十二月）为正月。</a:t>
            </a:r>
            <a:endParaRPr lang="zh-CN" altLang="en-US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秦始皇统一六国后规定以十月为正月，汉朝初期沿用秦历。</a:t>
            </a:r>
            <a:endParaRPr lang="zh-CN" altLang="en-US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78738" y="1758491"/>
            <a:ext cx="1422184" cy="520848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时间演变</a:t>
            </a:r>
            <a:endParaRPr lang="zh-CN" altLang="en-US" sz="2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923417" y="825078"/>
            <a:ext cx="5530566" cy="3688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50261" y="1099974"/>
            <a:ext cx="1422184" cy="520848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名称变革</a:t>
            </a:r>
            <a:endParaRPr lang="zh-CN" altLang="en-US" sz="2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9311" y="1567016"/>
            <a:ext cx="9574939" cy="374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在先秦时叫“上日”、“元日”、“改岁”、“献岁”等；到了两汉时期，又被叫为“三朝”、“岁旦”、“正旦”、“正日”；</a:t>
            </a:r>
            <a:endParaRPr lang="zh-CN" altLang="en-US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75342" y="2305458"/>
            <a:ext cx="9206958" cy="374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到了唐宋元明，则称为“元旦”、“元 ”、“岁日”、“新正”、“新元”等；而清代，一直叫“元旦”或“元日</a:t>
            </a:r>
            <a:endParaRPr lang="zh-CN" altLang="en-US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4698" y="3148261"/>
            <a:ext cx="2378474" cy="20439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873" y="2523267"/>
            <a:ext cx="2330127" cy="32938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91599" y="1218711"/>
            <a:ext cx="1422184" cy="520848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历史发展</a:t>
            </a:r>
            <a:endParaRPr lang="zh-CN" altLang="en-US" sz="2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90535" y="1677365"/>
            <a:ext cx="413001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宋代人过年开始吃饺子，宋朝称饺子为“角子”。宋代已普遍开始用纸包火药做成爆竹。除夕、春节放爆竹之俗便逐渐盛行。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《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东京梦华录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》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说：“是夜，禁中爆竹山呼，闻声于外。”到了明朝，接灶神、贴门神、除夕守岁、十五赏灯会都已经盛行。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《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万历嘉兴府志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》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中记载：“除夕，易门神、桃符、春帖，井隈皆封。爆竹，燔紫，设酒果聚饮，锣鼓彻夜，谓之守岁。”</a:t>
            </a:r>
            <a:endParaRPr lang="zh-CN" altLang="en-US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705" y="228600"/>
            <a:ext cx="4742688" cy="3962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00151" y="1881468"/>
            <a:ext cx="399415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春节的时间（农历正月初一）在公历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1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月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21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日至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2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月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21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日之间游动。“最早的春节”（如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1966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年的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1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月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21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日）和“最迟的春节”（如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1985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年的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2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月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20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日）相差整一个月。根据历法计算，如果农历不进行人为调整的话，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2319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年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2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月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21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日将迎来“史上最晚春节”，此前春节最迟出现在公历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2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月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20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日，为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1920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年和</a:t>
            </a:r>
            <a:r>
              <a:rPr lang="en-US" altLang="zh-CN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1985</a:t>
            </a:r>
            <a:r>
              <a:rPr lang="zh-CN" altLang="en-US" sz="1400" spc="1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rPr>
              <a:t>年。</a:t>
            </a:r>
            <a:endParaRPr lang="zh-CN" altLang="en-US" sz="1400" spc="100" dirty="0">
              <a:solidFill>
                <a:schemeClr val="bg1"/>
              </a:solidFill>
              <a:latin typeface="思源宋体 CN ExtraLight" panose="02020200000000000000" pitchFamily="18" charset="-122"/>
              <a:ea typeface="思源宋体 CN ExtraLight" panose="02020200000000000000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62050" y="1423304"/>
            <a:ext cx="1649349" cy="520848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春节历法</a:t>
            </a:r>
            <a:endParaRPr lang="zh-CN" altLang="en-US" sz="2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33" y="1944152"/>
            <a:ext cx="3113168" cy="290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060" y="0"/>
            <a:ext cx="4893879" cy="6858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718252" y="2021979"/>
            <a:ext cx="113308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FFD20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02</a:t>
            </a:r>
            <a:endParaRPr lang="zh-CN" altLang="en-US" sz="4400" b="1" dirty="0">
              <a:solidFill>
                <a:srgbClr val="FFD20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62249" y="2887960"/>
            <a:ext cx="6667500" cy="1082080"/>
          </a:xfrm>
          <a:prstGeom prst="rect">
            <a:avLst/>
          </a:prstGeom>
          <a:solidFill>
            <a:srgbClr val="E3022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spc="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全唐诗简" panose="00020600040101010101" pitchFamily="18" charset="-122"/>
                <a:ea typeface="汉仪全唐诗简" panose="00020600040101010101" pitchFamily="18" charset="-122"/>
              </a:rPr>
              <a:t>风俗习惯</a:t>
            </a:r>
            <a:endParaRPr lang="zh-CN" altLang="en-US" sz="5400" b="1" spc="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全唐诗简" panose="00020600040101010101" pitchFamily="18" charset="-122"/>
              <a:ea typeface="汉仪全唐诗简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3058</Words>
  <Application>WPS 演示</Application>
  <PresentationFormat>宽屏</PresentationFormat>
  <Paragraphs>132</Paragraphs>
  <Slides>24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Arial</vt:lpstr>
      <vt:lpstr>宋体</vt:lpstr>
      <vt:lpstr>Wingdings</vt:lpstr>
      <vt:lpstr>汉仪全唐诗简</vt:lpstr>
      <vt:lpstr>站酷酷黑</vt:lpstr>
      <vt:lpstr>方正兰亭黑简体</vt:lpstr>
      <vt:lpstr>思源宋体 CN ExtraLight</vt:lpstr>
      <vt:lpstr>思源宋体 CN Heavy</vt:lpstr>
      <vt:lpstr>微软雅黑</vt:lpstr>
      <vt:lpstr>Arial Unicode MS</vt:lpstr>
      <vt:lpstr>等线</vt:lpstr>
      <vt:lpstr>黑体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春节</dc:title>
  <dc:creator>user</dc:creator>
  <cp:keywords>user</cp:keywords>
  <dc:description>www.1ppt.com</dc:description>
  <cp:lastModifiedBy>叶中菩提</cp:lastModifiedBy>
  <cp:revision>204</cp:revision>
  <dcterms:created xsi:type="dcterms:W3CDTF">2017-08-18T03:02:00Z</dcterms:created>
  <dcterms:modified xsi:type="dcterms:W3CDTF">2019-08-07T22:15:31Z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2052-11.1.0.8952</vt:lpwstr>
  </property>
</Properties>
</file>